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79" r:id="rId17"/>
    <p:sldId id="280" r:id="rId18"/>
    <p:sldId id="266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DB504A"/>
    <a:srgbClr val="76B531"/>
    <a:srgbClr val="99D359"/>
    <a:srgbClr val="BAE18F"/>
    <a:srgbClr val="ED7D31"/>
    <a:srgbClr val="E47B76"/>
    <a:srgbClr val="96C4D6"/>
    <a:srgbClr val="2E8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3200" dirty="0">
                <a:solidFill>
                  <a:srgbClr val="DB504A"/>
                </a:solidFill>
              </a:rPr>
              <a:t>Costi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6348004229766343E-2"/>
          <c:y val="0.11630221336415705"/>
          <c:w val="0.917572711614173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DB504A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248831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20B7-4909-8FBD-1606F6D732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  <c:pt idx="4">
                  <c:v>Altro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248831</c:v>
                </c:pt>
                <c:pt idx="1">
                  <c:v>59270</c:v>
                </c:pt>
                <c:pt idx="2">
                  <c:v>60232</c:v>
                </c:pt>
                <c:pt idx="3">
                  <c:v>13507</c:v>
                </c:pt>
                <c:pt idx="4" formatCode="#,##0">
                  <c:v>31746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F-49B0-B91F-886C04E7B7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E47B7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Materie Prime</c:v>
                </c:pt>
                <c:pt idx="1">
                  <c:v>Servizi</c:v>
                </c:pt>
                <c:pt idx="2">
                  <c:v>Personale</c:v>
                </c:pt>
                <c:pt idx="3">
                  <c:v>Ammortamenti</c:v>
                </c:pt>
                <c:pt idx="4">
                  <c:v>Altro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196316</c:v>
                </c:pt>
                <c:pt idx="1">
                  <c:v>48078</c:v>
                </c:pt>
                <c:pt idx="2">
                  <c:v>41076</c:v>
                </c:pt>
                <c:pt idx="3">
                  <c:v>9531</c:v>
                </c:pt>
                <c:pt idx="4">
                  <c:v>14846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DF-49B0-B91F-886C04E7B7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8303456"/>
        <c:axId val="458307776"/>
      </c:barChart>
      <c:catAx>
        <c:axId val="458303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7776"/>
        <c:crosses val="autoZero"/>
        <c:auto val="1"/>
        <c:lblAlgn val="ctr"/>
        <c:lblOffset val="100"/>
        <c:noMultiLvlLbl val="0"/>
      </c:catAx>
      <c:valAx>
        <c:axId val="458307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830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 dirty="0">
                <a:solidFill>
                  <a:srgbClr val="92D050"/>
                </a:solidFill>
              </a:rPr>
              <a:t>Ricavi</a:t>
            </a:r>
            <a:endParaRPr lang="it-IT" dirty="0">
              <a:solidFill>
                <a:srgbClr val="92D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6.3739779941885913E-2"/>
          <c:y val="0.11179639559569413"/>
          <c:w val="0.9155904396026483"/>
          <c:h val="0.772601930841293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76B5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Ricavi verso terzi</c:v>
                </c:pt>
                <c:pt idx="1">
                  <c:v>Ricavi verso controllate</c:v>
                </c:pt>
                <c:pt idx="2">
                  <c:v>Altro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319282</c:v>
                </c:pt>
                <c:pt idx="1">
                  <c:v>83328</c:v>
                </c:pt>
                <c:pt idx="2" formatCode="#,##0">
                  <c:v>22714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D4-4BAF-992E-C20FD3B5F7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99D35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Ricavi verso terzi</c:v>
                </c:pt>
                <c:pt idx="1">
                  <c:v>Ricavi verso controllate</c:v>
                </c:pt>
                <c:pt idx="2">
                  <c:v>Altro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241398</c:v>
                </c:pt>
                <c:pt idx="1">
                  <c:v>62682</c:v>
                </c:pt>
                <c:pt idx="2">
                  <c:v>21670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D4-4BAF-992E-C20FD3B5F7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4792528"/>
        <c:axId val="1864773808"/>
      </c:barChart>
      <c:catAx>
        <c:axId val="1864792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73808"/>
        <c:crosses val="autoZero"/>
        <c:auto val="1"/>
        <c:lblAlgn val="ctr"/>
        <c:lblOffset val="100"/>
        <c:noMultiLvlLbl val="0"/>
      </c:catAx>
      <c:valAx>
        <c:axId val="1864773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6479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252323"/>
                </a:solidFill>
              </a:rPr>
              <a:t>2021-2022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Ricavi di Periodo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AD-4FC8-A893-426C8ADDB5EF}"/>
              </c:ext>
            </c:extLst>
          </c:dPt>
          <c:dPt>
            <c:idx val="1"/>
            <c:bubble3D val="0"/>
            <c:spPr>
              <a:solidFill>
                <a:srgbClr val="DB504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AD-4FC8-A893-426C8ADDB5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Valore della Produzione</c:v>
                </c:pt>
                <c:pt idx="1">
                  <c:v>Costi della Produzione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123123</c:v>
                </c:pt>
                <c:pt idx="1">
                  <c:v>113113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D-4FC8-A893-426C8ADDB5E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4" Type="http://schemas.openxmlformats.org/officeDocument/2006/relationships/image" Target="../media/image79.sv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0.33231</cdr:x>
      <cdr:y>0.55667</cdr:y>
    </cdr:from>
    <cdr:to>
      <cdr:x>0.39058</cdr:x>
      <cdr:y>0.6162</cdr:y>
    </cdr:to>
    <cdr:pic>
      <cdr:nvPicPr>
        <cdr:cNvPr id="2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2FD93955-CDD6-89C4-A36F-8BA6AC7664D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647793" y="2701602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0.85635</cdr:x>
      <cdr:y>0.55799</cdr:y>
    </cdr:from>
    <cdr:to>
      <cdr:x>0.91227</cdr:x>
      <cdr:y>0.61512</cdr:y>
    </cdr:to>
    <cdr:pic>
      <cdr:nvPicPr>
        <cdr:cNvPr id="3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2FD93955-CDD6-89C4-A36F-8BA6AC7664D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4246247" y="2708001"/>
          <a:ext cx="277265" cy="27726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0.55224</cdr:y>
    </cdr:from>
    <cdr:to>
      <cdr:x>0.55826</cdr:x>
      <cdr:y>0.61177</cdr:y>
    </cdr:to>
    <cdr:pic>
      <cdr:nvPicPr>
        <cdr:cNvPr id="4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F109EFC-335A-1353-0B4A-1DE0232518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479265" y="2680087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0.67698</cdr:x>
      <cdr:y>0.55667</cdr:y>
    </cdr:from>
    <cdr:to>
      <cdr:x>0.73524</cdr:x>
      <cdr:y>0.6162</cdr:y>
    </cdr:to>
    <cdr:pic>
      <cdr:nvPicPr>
        <cdr:cNvPr id="5" name="Picture 19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0F109EFC-335A-1353-0B4A-1DE0232518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356823" y="2701602"/>
          <a:ext cx="288901" cy="28890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0.73645</cdr:x>
      <cdr:y>0.55799</cdr:y>
    </cdr:from>
    <cdr:to>
      <cdr:x>0.79176</cdr:x>
      <cdr:y>0.6145</cdr:y>
    </cdr:to>
    <cdr:pic>
      <cdr:nvPicPr>
        <cdr:cNvPr id="6" name="Picture 25" descr="A picture containing black, darkness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A3290B63-7C32-1939-DCA1-A09E0F59F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51714" y="2708001"/>
          <a:ext cx="274251" cy="27425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0.55621</cdr:x>
      <cdr:y>0.55329</cdr:y>
    </cdr:from>
    <cdr:to>
      <cdr:x>0.61907</cdr:x>
      <cdr:y>0.61752</cdr:y>
    </cdr:to>
    <cdr:pic>
      <cdr:nvPicPr>
        <cdr:cNvPr id="8" name="Elemento grafico 24" descr="Appunti mischiati con riempimento a tinta unita">
          <a:extLst xmlns:a="http://schemas.openxmlformats.org/drawingml/2006/main">
            <a:ext uri="{FF2B5EF4-FFF2-40B4-BE49-F238E27FC236}">
              <a16:creationId xmlns:a16="http://schemas.microsoft.com/office/drawing/2014/main" id="{07EC070E-37F8-BDCE-52C4-002FA02CC8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4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757964" y="2685188"/>
          <a:ext cx="311714" cy="31171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0.38903</cdr:x>
      <cdr:y>0.55667</cdr:y>
    </cdr:from>
    <cdr:to>
      <cdr:x>0.45189</cdr:x>
      <cdr:y>0.6209</cdr:y>
    </cdr:to>
    <cdr:pic>
      <cdr:nvPicPr>
        <cdr:cNvPr id="9" name="Elemento grafico 24" descr="Appunti mischiati con riempimento a tinta unita">
          <a:extLst xmlns:a="http://schemas.openxmlformats.org/drawingml/2006/main">
            <a:ext uri="{FF2B5EF4-FFF2-40B4-BE49-F238E27FC236}">
              <a16:creationId xmlns:a16="http://schemas.microsoft.com/office/drawing/2014/main" id="{07EC070E-37F8-BDCE-52C4-002FA02CC84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4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929003" y="2701602"/>
          <a:ext cx="311714" cy="3117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10.png"/><Relationship Id="rId3" Type="http://schemas.openxmlformats.org/officeDocument/2006/relationships/image" Target="../media/image50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microsoft.com/office/2007/relationships/diagramDrawing" Target="../diagrams/drawing7.xml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2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2.xml"/><Relationship Id="rId18" Type="http://schemas.openxmlformats.org/officeDocument/2006/relationships/image" Target="../media/image7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12" Type="http://schemas.openxmlformats.org/officeDocument/2006/relationships/chart" Target="../charts/chart1.xml"/><Relationship Id="rId17" Type="http://schemas.openxmlformats.org/officeDocument/2006/relationships/image" Target="../media/image77.png"/><Relationship Id="rId2" Type="http://schemas.openxmlformats.org/officeDocument/2006/relationships/diagramData" Target="../diagrams/data8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80.png"/><Relationship Id="rId10" Type="http://schemas.openxmlformats.org/officeDocument/2006/relationships/image" Target="../media/image12.png"/><Relationship Id="rId19" Type="http://schemas.openxmlformats.org/officeDocument/2006/relationships/image" Target="../media/image79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1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3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2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1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8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627960" y="2728755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662450" y="597622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627960" y="4843871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7999"/>
          <a:stretch/>
        </p:blipFill>
        <p:spPr>
          <a:xfrm>
            <a:off x="1924593" y="3000857"/>
            <a:ext cx="2748161" cy="1047850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0" y="1184133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67" y="1184133"/>
            <a:ext cx="1005544" cy="1005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845348" y="5318787"/>
            <a:ext cx="1928024" cy="1117139"/>
          </a:xfrm>
          <a:prstGeom prst="round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9855" y="5399006"/>
            <a:ext cx="1799010" cy="956699"/>
          </a:xfrm>
          <a:prstGeom prst="rect">
            <a:avLst/>
          </a:prstGeom>
        </p:spPr>
      </p:pic>
      <p:pic>
        <p:nvPicPr>
          <p:cNvPr id="9" name="Picture 8" descr="A picture containing graphics, creativity&#10;&#10;Description automatically generated">
            <a:extLst>
              <a:ext uri="{FF2B5EF4-FFF2-40B4-BE49-F238E27FC236}">
                <a16:creationId xmlns:a16="http://schemas.microsoft.com/office/drawing/2014/main" id="{B66A859F-E4C6-C698-347F-A84B9D821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7" y="2879042"/>
            <a:ext cx="853758" cy="1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  <a:endParaRPr lang="it-IT" sz="1200" dirty="0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0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Ricerca e sviluppo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Competenze tecniche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Infrastrutture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Marchio e reputazione </a:t>
            </a:r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1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2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53857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288AF6-590C-5F56-7300-48AD803F3100}"/>
              </a:ext>
            </a:extLst>
          </p:cNvPr>
          <p:cNvSpPr/>
          <p:nvPr/>
        </p:nvSpPr>
        <p:spPr>
          <a:xfrm>
            <a:off x="6934139" y="1343513"/>
            <a:ext cx="5087694" cy="4846724"/>
          </a:xfrm>
          <a:prstGeom prst="roundRect">
            <a:avLst>
              <a:gd name="adj" fmla="val 7722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77CCDE-09D2-BF71-EF1F-4FC862BA73F7}"/>
              </a:ext>
            </a:extLst>
          </p:cNvPr>
          <p:cNvSpPr/>
          <p:nvPr/>
        </p:nvSpPr>
        <p:spPr>
          <a:xfrm>
            <a:off x="1564959" y="1343513"/>
            <a:ext cx="5087694" cy="4846724"/>
          </a:xfrm>
          <a:prstGeom prst="roundRect">
            <a:avLst>
              <a:gd name="adj" fmla="val 8740"/>
            </a:avLst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7D0ADD-C1A7-812A-AA24-9DF926822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3038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36B601-C735-7E96-637F-3D8D5CC6D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CD27EE-AAA0-94F7-43FA-71501ED81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7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A57B085-519E-D92B-6546-C2D6A7BD12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8" name="Picture 11" descr="Icon&#10;&#10;Description automatically generated">
            <a:extLst>
              <a:ext uri="{FF2B5EF4-FFF2-40B4-BE49-F238E27FC236}">
                <a16:creationId xmlns:a16="http://schemas.microsoft.com/office/drawing/2014/main" id="{55A14856-6938-C83F-3A6F-E0BE0F0083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9" name="Picture 12" descr="Icon&#10;&#10;Description automatically generated">
            <a:extLst>
              <a:ext uri="{FF2B5EF4-FFF2-40B4-BE49-F238E27FC236}">
                <a16:creationId xmlns:a16="http://schemas.microsoft.com/office/drawing/2014/main" id="{299661D8-A32B-ACE0-2DC5-A318A2EE5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F5EC23-9B7D-5A72-3629-D65247DC8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314325"/>
              </p:ext>
            </p:extLst>
          </p:nvPr>
        </p:nvGraphicFramePr>
        <p:xfrm>
          <a:off x="1694122" y="1337094"/>
          <a:ext cx="4958530" cy="4853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91E9932-136F-1FB7-2BE4-3AB4E746B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834174"/>
              </p:ext>
            </p:extLst>
          </p:nvPr>
        </p:nvGraphicFramePr>
        <p:xfrm>
          <a:off x="7077426" y="1346263"/>
          <a:ext cx="4944406" cy="4859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20" name="Picture 1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FD93955-CDD6-89C4-A36F-8BA6AC766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2" y="3220385"/>
            <a:ext cx="326863" cy="326863"/>
          </a:xfrm>
          <a:prstGeom prst="rect">
            <a:avLst/>
          </a:prstGeom>
        </p:spPr>
      </p:pic>
      <p:pic>
        <p:nvPicPr>
          <p:cNvPr id="2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93A629F-29B7-2209-74C9-AF17489265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" y="2806026"/>
            <a:ext cx="326863" cy="326863"/>
          </a:xfrm>
          <a:prstGeom prst="rect">
            <a:avLst/>
          </a:prstGeom>
        </p:spPr>
      </p:pic>
      <p:pic>
        <p:nvPicPr>
          <p:cNvPr id="24" name="Picture 2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A032025-91A7-2813-5600-F2CD26A7C3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4038696"/>
            <a:ext cx="326904" cy="326904"/>
          </a:xfrm>
          <a:prstGeom prst="rect">
            <a:avLst/>
          </a:prstGeom>
        </p:spPr>
      </p:pic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654810F-2DFD-9911-4890-53D0C6586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1" y="3629759"/>
            <a:ext cx="326863" cy="32686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84E498-5914-B625-C88D-0BEC02E20CB2}"/>
              </a:ext>
            </a:extLst>
          </p:cNvPr>
          <p:cNvSpPr/>
          <p:nvPr/>
        </p:nvSpPr>
        <p:spPr>
          <a:xfrm>
            <a:off x="470695" y="322038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Indiretti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B80B92D-E447-31BF-8875-BA962054CF1F}"/>
              </a:ext>
            </a:extLst>
          </p:cNvPr>
          <p:cNvSpPr/>
          <p:nvPr/>
        </p:nvSpPr>
        <p:spPr>
          <a:xfrm>
            <a:off x="470695" y="363190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Variabili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406B45-53C3-1058-551C-0EEB97EA454C}"/>
              </a:ext>
            </a:extLst>
          </p:cNvPr>
          <p:cNvSpPr/>
          <p:nvPr/>
        </p:nvSpPr>
        <p:spPr>
          <a:xfrm>
            <a:off x="470695" y="4045095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F7E1D7"/>
                </a:solidFill>
              </a:rPr>
              <a:t>Fissi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F37863-A62D-3362-EFE1-D9FC1F7248A6}"/>
              </a:ext>
            </a:extLst>
          </p:cNvPr>
          <p:cNvSpPr/>
          <p:nvPr/>
        </p:nvSpPr>
        <p:spPr>
          <a:xfrm>
            <a:off x="467103" y="2807191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F7E1D7"/>
                </a:solidFill>
              </a:rPr>
              <a:t>Diretti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1D93B9E-AEAA-CBB7-C0B3-7D438D8580B6}"/>
              </a:ext>
            </a:extLst>
          </p:cNvPr>
          <p:cNvSpPr/>
          <p:nvPr/>
        </p:nvSpPr>
        <p:spPr>
          <a:xfrm>
            <a:off x="4607943" y="138599"/>
            <a:ext cx="2976114" cy="1099702"/>
          </a:xfrm>
          <a:prstGeom prst="roundRect">
            <a:avLst>
              <a:gd name="adj" fmla="val 2215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F7E1D7"/>
                </a:solidFill>
              </a:rPr>
              <a:t>Classificazione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dei</a:t>
            </a:r>
            <a:r>
              <a:rPr lang="en-US" sz="2000" b="1" dirty="0">
                <a:solidFill>
                  <a:srgbClr val="F7E1D7"/>
                </a:solidFill>
              </a:rPr>
              <a:t> </a:t>
            </a:r>
            <a:r>
              <a:rPr lang="en-US" sz="2000" b="1" dirty="0" err="1">
                <a:solidFill>
                  <a:srgbClr val="F7E1D7"/>
                </a:solidFill>
              </a:rPr>
              <a:t>Costi</a:t>
            </a:r>
            <a:endParaRPr lang="en-US" sz="2000" b="1" dirty="0">
              <a:solidFill>
                <a:srgbClr val="F7E1D7"/>
              </a:solidFill>
            </a:endParaRPr>
          </a:p>
          <a:p>
            <a:pPr algn="ctr"/>
            <a:r>
              <a:rPr lang="en-US" sz="2000" b="1" dirty="0">
                <a:solidFill>
                  <a:srgbClr val="F7E1D7"/>
                </a:solidFill>
              </a:rPr>
              <a:t>e </a:t>
            </a:r>
            <a:r>
              <a:rPr lang="en-US" sz="2000" b="1" dirty="0" err="1">
                <a:solidFill>
                  <a:srgbClr val="F7E1D7"/>
                </a:solidFill>
              </a:rPr>
              <a:t>Confronto</a:t>
            </a:r>
            <a:r>
              <a:rPr lang="en-US" sz="2000" b="1" dirty="0">
                <a:solidFill>
                  <a:srgbClr val="F7E1D7"/>
                </a:solidFill>
              </a:rPr>
              <a:t> con I </a:t>
            </a:r>
            <a:r>
              <a:rPr lang="en-US" sz="2000" b="1" dirty="0" err="1">
                <a:solidFill>
                  <a:srgbClr val="F7E1D7"/>
                </a:solidFill>
              </a:rPr>
              <a:t>Ricavi</a:t>
            </a:r>
            <a:endParaRPr lang="it-IT" sz="2000" b="1" dirty="0">
              <a:solidFill>
                <a:srgbClr val="F7E1D7"/>
              </a:solidFill>
            </a:endParaRPr>
          </a:p>
        </p:txBody>
      </p:sp>
      <p:pic>
        <p:nvPicPr>
          <p:cNvPr id="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1150E33-B6E7-91B0-1663-BC514D0061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20" y="1822997"/>
            <a:ext cx="274251" cy="274251"/>
          </a:xfrm>
          <a:prstGeom prst="rect">
            <a:avLst/>
          </a:prstGeom>
        </p:spPr>
      </p:pic>
      <p:pic>
        <p:nvPicPr>
          <p:cNvPr id="14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3290B63-7C32-1939-DCA1-A09E0F59F0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1" y="1830368"/>
            <a:ext cx="274251" cy="27425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8A2705-646D-F1AF-5EB9-22DD7841F26B}"/>
              </a:ext>
            </a:extLst>
          </p:cNvPr>
          <p:cNvSpPr txBox="1"/>
          <p:nvPr/>
        </p:nvSpPr>
        <p:spPr>
          <a:xfrm>
            <a:off x="1707425" y="1337094"/>
            <a:ext cx="1484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Dati in migliaia di euro</a:t>
            </a:r>
          </a:p>
        </p:txBody>
      </p:sp>
      <p:pic>
        <p:nvPicPr>
          <p:cNvPr id="21" name="Elemento grafico 20" descr="Appunti mischiati con riempimento a tinta unita">
            <a:extLst>
              <a:ext uri="{FF2B5EF4-FFF2-40B4-BE49-F238E27FC236}">
                <a16:creationId xmlns:a16="http://schemas.microsoft.com/office/drawing/2014/main" id="{9F067AC8-3188-4E8C-99A6-BE7B61791E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086" y="4448531"/>
            <a:ext cx="408517" cy="408517"/>
          </a:xfrm>
          <a:prstGeom prst="rect">
            <a:avLst/>
          </a:prstGeom>
        </p:spPr>
      </p:pic>
      <p:sp>
        <p:nvSpPr>
          <p:cNvPr id="23" name="Rectangle: Rounded Corners 31">
            <a:extLst>
              <a:ext uri="{FF2B5EF4-FFF2-40B4-BE49-F238E27FC236}">
                <a16:creationId xmlns:a16="http://schemas.microsoft.com/office/drawing/2014/main" id="{53ED1387-218D-0198-C583-4B8E50CFD528}"/>
              </a:ext>
            </a:extLst>
          </p:cNvPr>
          <p:cNvSpPr/>
          <p:nvPr/>
        </p:nvSpPr>
        <p:spPr>
          <a:xfrm>
            <a:off x="476487" y="4482867"/>
            <a:ext cx="945532" cy="326863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7E1D7"/>
                </a:solidFill>
              </a:rPr>
              <a:t>Misti</a:t>
            </a:r>
            <a:endParaRPr lang="it-IT" sz="1400" b="1" dirty="0">
              <a:solidFill>
                <a:srgbClr val="F7E1D7"/>
              </a:solidFill>
            </a:endParaRPr>
          </a:p>
        </p:txBody>
      </p:sp>
      <p:pic>
        <p:nvPicPr>
          <p:cNvPr id="25" name="Elemento grafico 24" descr="Appunti mischiati con riempimento a tinta unita">
            <a:extLst>
              <a:ext uri="{FF2B5EF4-FFF2-40B4-BE49-F238E27FC236}">
                <a16:creationId xmlns:a16="http://schemas.microsoft.com/office/drawing/2014/main" id="{07EC070E-37F8-BDCE-52C4-002FA02CC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75555" y="4038696"/>
            <a:ext cx="311714" cy="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AA878B-9A12-E3BB-5EAB-2909CC99C8DE}"/>
              </a:ext>
            </a:extLst>
          </p:cNvPr>
          <p:cNvSpPr/>
          <p:nvPr/>
        </p:nvSpPr>
        <p:spPr>
          <a:xfrm>
            <a:off x="707366" y="517723"/>
            <a:ext cx="4927741" cy="5418667"/>
          </a:xfrm>
          <a:prstGeom prst="roundRect">
            <a:avLst/>
          </a:prstGeom>
          <a:solidFill>
            <a:srgbClr val="F7E1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7E1D7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A47F6A9-675D-3C5A-AAB1-37B2EA856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811724"/>
              </p:ext>
            </p:extLst>
          </p:nvPr>
        </p:nvGraphicFramePr>
        <p:xfrm>
          <a:off x="707367" y="517724"/>
          <a:ext cx="4927740" cy="541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B977B8-DE22-3322-4E1E-B0F599881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99567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B9125A7-CD85-40EA-0E2D-B51BAB817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E3A551-2356-CA3F-A35D-EDFA5D5C7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78EDE358-2F54-C618-BC67-5986503ED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EFDBB5F2-73EB-725D-3694-54E4CC59E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F80324BA-057A-8052-1101-39CDDC318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49071D-C8FB-ADAD-EA8D-E8E1E43A437E}"/>
              </a:ext>
            </a:extLst>
          </p:cNvPr>
          <p:cNvSpPr/>
          <p:nvPr/>
        </p:nvSpPr>
        <p:spPr>
          <a:xfrm>
            <a:off x="6909757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Ricavi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6246D5-89C6-1865-E5FE-8E36C858947D}"/>
              </a:ext>
            </a:extLst>
          </p:cNvPr>
          <p:cNvSpPr/>
          <p:nvPr/>
        </p:nvSpPr>
        <p:spPr>
          <a:xfrm>
            <a:off x="9081554" y="1768397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52323"/>
                </a:solidFill>
              </a:rPr>
              <a:t>326 </a:t>
            </a:r>
            <a:r>
              <a:rPr lang="en-US" sz="2400" dirty="0" err="1">
                <a:solidFill>
                  <a:srgbClr val="252323"/>
                </a:solidFill>
              </a:rPr>
              <a:t>milioni</a:t>
            </a:r>
            <a:r>
              <a:rPr lang="en-US" sz="2400" dirty="0">
                <a:solidFill>
                  <a:srgbClr val="252323"/>
                </a:solidFill>
              </a:rPr>
              <a:t> di </a:t>
            </a:r>
            <a:r>
              <a:rPr lang="it-IT" sz="24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5AB3BD-43A1-DE1D-6D88-D32512BC4C85}"/>
              </a:ext>
            </a:extLst>
          </p:cNvPr>
          <p:cNvSpPr/>
          <p:nvPr/>
        </p:nvSpPr>
        <p:spPr>
          <a:xfrm>
            <a:off x="6909757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252323"/>
                </a:solidFill>
              </a:rPr>
              <a:t>Costi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EB719E-88CA-31EA-03C4-D854E6BF2A97}"/>
              </a:ext>
            </a:extLst>
          </p:cNvPr>
          <p:cNvSpPr/>
          <p:nvPr/>
        </p:nvSpPr>
        <p:spPr>
          <a:xfrm>
            <a:off x="9081554" y="261091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252323"/>
                </a:solidFill>
              </a:rPr>
              <a:t>310 milioni di €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4D2483-164D-B037-4676-DB9460270814}"/>
              </a:ext>
            </a:extLst>
          </p:cNvPr>
          <p:cNvSpPr/>
          <p:nvPr/>
        </p:nvSpPr>
        <p:spPr>
          <a:xfrm>
            <a:off x="8055010" y="3817170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52323"/>
                </a:solidFill>
              </a:rPr>
              <a:t>Utile</a:t>
            </a:r>
            <a:endParaRPr lang="it-IT" sz="28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9FF609-DDE6-D6D4-1A9C-F4BA1D7B99CC}"/>
              </a:ext>
            </a:extLst>
          </p:cNvPr>
          <p:cNvSpPr/>
          <p:nvPr/>
        </p:nvSpPr>
        <p:spPr>
          <a:xfrm>
            <a:off x="8055009" y="4659683"/>
            <a:ext cx="2053087" cy="664234"/>
          </a:xfrm>
          <a:prstGeom prst="roundRect">
            <a:avLst>
              <a:gd name="adj" fmla="val 2982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52323"/>
                </a:solidFill>
              </a:rPr>
              <a:t>16 </a:t>
            </a:r>
            <a:r>
              <a:rPr lang="en-US" sz="2400" dirty="0" err="1">
                <a:solidFill>
                  <a:srgbClr val="252323"/>
                </a:solidFill>
              </a:rPr>
              <a:t>milioni</a:t>
            </a:r>
            <a:r>
              <a:rPr lang="en-US" sz="2400" dirty="0">
                <a:solidFill>
                  <a:srgbClr val="252323"/>
                </a:solidFill>
              </a:rPr>
              <a:t> di </a:t>
            </a:r>
            <a:r>
              <a:rPr lang="it-IT" sz="2400" dirty="0">
                <a:solidFill>
                  <a:srgbClr val="252323"/>
                </a:solidFill>
              </a:rPr>
              <a:t>€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EE0526-1033-75B3-8C6B-ED93ED1F00B1}"/>
              </a:ext>
            </a:extLst>
          </p:cNvPr>
          <p:cNvSpPr/>
          <p:nvPr/>
        </p:nvSpPr>
        <p:spPr>
          <a:xfrm>
            <a:off x="6909757" y="517723"/>
            <a:ext cx="4224884" cy="664234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7E1D7"/>
                </a:solidFill>
              </a:rPr>
              <a:t>Andamento</a:t>
            </a:r>
            <a:r>
              <a:rPr lang="en-US" sz="2800" dirty="0">
                <a:solidFill>
                  <a:srgbClr val="F7E1D7"/>
                </a:solidFill>
              </a:rPr>
              <a:t> del </a:t>
            </a:r>
            <a:r>
              <a:rPr lang="en-US" sz="2800" dirty="0" err="1">
                <a:solidFill>
                  <a:srgbClr val="F7E1D7"/>
                </a:solidFill>
              </a:rPr>
              <a:t>Periodo</a:t>
            </a:r>
            <a:endParaRPr lang="it-IT" sz="28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4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3BF02449-F874-A95D-D2AB-656EDAD9F03C}"/>
              </a:ext>
            </a:extLst>
          </p:cNvPr>
          <p:cNvSpPr/>
          <p:nvPr/>
        </p:nvSpPr>
        <p:spPr>
          <a:xfrm>
            <a:off x="1157681" y="5027459"/>
            <a:ext cx="9487140" cy="517663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7" name="Rectangle: Rounded Corners 19">
            <a:extLst>
              <a:ext uri="{FF2B5EF4-FFF2-40B4-BE49-F238E27FC236}">
                <a16:creationId xmlns:a16="http://schemas.microsoft.com/office/drawing/2014/main" id="{834DBB68-9DA2-013E-BD78-2DB342F42BE5}"/>
              </a:ext>
            </a:extLst>
          </p:cNvPr>
          <p:cNvSpPr/>
          <p:nvPr/>
        </p:nvSpPr>
        <p:spPr>
          <a:xfrm>
            <a:off x="1974373" y="4316036"/>
            <a:ext cx="8268585" cy="436690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6" name="Rectangle: Rounded Corners 19">
            <a:extLst>
              <a:ext uri="{FF2B5EF4-FFF2-40B4-BE49-F238E27FC236}">
                <a16:creationId xmlns:a16="http://schemas.microsoft.com/office/drawing/2014/main" id="{ED54BBA4-A94E-9385-4D29-80DD9E7263E3}"/>
              </a:ext>
            </a:extLst>
          </p:cNvPr>
          <p:cNvSpPr/>
          <p:nvPr/>
        </p:nvSpPr>
        <p:spPr>
          <a:xfrm>
            <a:off x="2994870" y="3557767"/>
            <a:ext cx="6082018" cy="433935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E9D7D14B-3440-8FF5-CCEC-EB29302A02D3}"/>
              </a:ext>
            </a:extLst>
          </p:cNvPr>
          <p:cNvSpPr/>
          <p:nvPr/>
        </p:nvSpPr>
        <p:spPr>
          <a:xfrm>
            <a:off x="2894202" y="2692062"/>
            <a:ext cx="6182686" cy="482802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D134B912-A0B3-C98C-6676-A93807D96F3F}"/>
              </a:ext>
            </a:extLst>
          </p:cNvPr>
          <p:cNvSpPr/>
          <p:nvPr/>
        </p:nvSpPr>
        <p:spPr>
          <a:xfrm>
            <a:off x="4060272" y="1975740"/>
            <a:ext cx="3884102" cy="350600"/>
          </a:xfrm>
          <a:prstGeom prst="roundRect">
            <a:avLst>
              <a:gd name="adj" fmla="val 298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>
              <a:solidFill>
                <a:srgbClr val="F7E1D7"/>
              </a:solidFill>
            </a:endParaRPr>
          </a:p>
        </p:txBody>
      </p:sp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576994" y="5032031"/>
            <a:ext cx="106944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sz="24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33C2BE-AAA6-40C4-9D09-3E93B3C10C57}"/>
              </a:ext>
            </a:extLst>
          </p:cNvPr>
          <p:cNvSpPr txBox="1"/>
          <p:nvPr/>
        </p:nvSpPr>
        <p:spPr>
          <a:xfrm>
            <a:off x="629173" y="192720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50064-CCFA-2333-FF6E-054F854A68F7}"/>
              </a:ext>
            </a:extLst>
          </p:cNvPr>
          <p:cNvSpPr txBox="1"/>
          <p:nvPr/>
        </p:nvSpPr>
        <p:spPr>
          <a:xfrm>
            <a:off x="734035" y="4294899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https://corporate.elica.com/it/governance/sistema-di-governance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6ED88F-3DCC-7324-B228-85F357FC5BD1}"/>
              </a:ext>
            </a:extLst>
          </p:cNvPr>
          <p:cNvSpPr txBox="1"/>
          <p:nvPr/>
        </p:nvSpPr>
        <p:spPr>
          <a:xfrm>
            <a:off x="1282707" y="2692062"/>
            <a:ext cx="936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https://corporate.elica.com/it/chi-siamo/identita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2B7ADC-2F95-7C52-7B4E-B1E7A7B51AE3}"/>
              </a:ext>
            </a:extLst>
          </p:cNvPr>
          <p:cNvSpPr txBox="1"/>
          <p:nvPr/>
        </p:nvSpPr>
        <p:spPr>
          <a:xfrm>
            <a:off x="1282707" y="3536630"/>
            <a:ext cx="944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https://corporate.elica.com/it/chi-siamo/brands</a:t>
            </a:r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-1"/>
            <a:ext cx="6861897" cy="686189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7984993" y="135213"/>
            <a:ext cx="3225398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7984993" y="1243489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capitali</a:t>
            </a:r>
            <a:r>
              <a:rPr lang="en-US" sz="1400" dirty="0">
                <a:solidFill>
                  <a:srgbClr val="252323"/>
                </a:solidFill>
              </a:rPr>
              <a:t>, in </a:t>
            </a:r>
            <a:r>
              <a:rPr lang="en-US" sz="1400" dirty="0" err="1">
                <a:solidFill>
                  <a:srgbClr val="252323"/>
                </a:solidFill>
              </a:rPr>
              <a:t>particolare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s.p.a</a:t>
            </a:r>
            <a:r>
              <a:rPr lang="en-US" sz="1400" dirty="0">
                <a:solidFill>
                  <a:srgbClr val="252323"/>
                </a:solidFill>
              </a:rPr>
              <a:t>. (</a:t>
            </a:r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per </a:t>
            </a:r>
            <a:r>
              <a:rPr lang="en-US" sz="1400" dirty="0" err="1">
                <a:solidFill>
                  <a:srgbClr val="252323"/>
                </a:solidFill>
              </a:rPr>
              <a:t>azioni</a:t>
            </a:r>
            <a:r>
              <a:rPr lang="en-US" sz="1400" dirty="0">
                <a:solidFill>
                  <a:srgbClr val="252323"/>
                </a:solidFill>
              </a:rPr>
              <a:t>), di </a:t>
            </a:r>
            <a:r>
              <a:rPr lang="en-US" sz="1400" dirty="0" err="1">
                <a:solidFill>
                  <a:srgbClr val="252323"/>
                </a:solidFill>
              </a:rPr>
              <a:t>grandi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dimensioni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7984993" y="3693697"/>
            <a:ext cx="3225398" cy="150747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14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7984993" y="2469936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rgbClr val="252323"/>
                </a:solidFill>
              </a:rPr>
              <a:t>L</a:t>
            </a:r>
            <a:r>
              <a:rPr lang="it-IT" sz="1400" dirty="0" err="1">
                <a:solidFill>
                  <a:srgbClr val="252323"/>
                </a:solidFill>
              </a:rPr>
              <a:t>eader</a:t>
            </a:r>
            <a:r>
              <a:rPr lang="it-IT" sz="1400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8139739" y="2551248"/>
            <a:ext cx="1353450" cy="452311"/>
          </a:xfrm>
          <a:prstGeom prst="roundRect">
            <a:avLst>
              <a:gd name="adj" fmla="val 4523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7984993" y="5311118"/>
            <a:ext cx="3225398" cy="131212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Principalmente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indirizzati</a:t>
            </a:r>
            <a:r>
              <a:rPr lang="en-US" sz="1400" dirty="0">
                <a:solidFill>
                  <a:srgbClr val="252323"/>
                </a:solidFill>
              </a:rPr>
              <a:t> verso la </a:t>
            </a:r>
            <a:r>
              <a:rPr lang="en-US" sz="1400" dirty="0" err="1">
                <a:solidFill>
                  <a:srgbClr val="252323"/>
                </a:solidFill>
              </a:rPr>
              <a:t>distribuzione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presso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rivenditori</a:t>
            </a:r>
            <a:r>
              <a:rPr lang="en-US" sz="1400" dirty="0">
                <a:solidFill>
                  <a:srgbClr val="252323"/>
                </a:solidFill>
              </a:rPr>
              <a:t>, </a:t>
            </a:r>
            <a:r>
              <a:rPr lang="en-US" sz="1400" dirty="0" err="1">
                <a:solidFill>
                  <a:srgbClr val="252323"/>
                </a:solidFill>
              </a:rPr>
              <a:t>quali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negozi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arredamenti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171235" y="1324735"/>
            <a:ext cx="1005249" cy="420175"/>
          </a:xfrm>
          <a:prstGeom prst="roundRect">
            <a:avLst>
              <a:gd name="adj" fmla="val 42718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139739" y="3760746"/>
            <a:ext cx="2191464" cy="408223"/>
          </a:xfrm>
          <a:prstGeom prst="roundRect">
            <a:avLst>
              <a:gd name="adj" fmla="val 457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8139739" y="5432080"/>
            <a:ext cx="1457953" cy="428959"/>
          </a:xfrm>
          <a:prstGeom prst="roundRect">
            <a:avLst>
              <a:gd name="adj" fmla="val 4718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285090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30376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79576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282957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29119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06509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31252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51457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29119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04900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82469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17202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29643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48389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16678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29119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06509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384078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31252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73699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18811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31252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41706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482F049A-0F47-7208-26A6-CD975C2B92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5344134"/>
            <a:ext cx="1346661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958505" flipH="1">
            <a:off x="5707642" y="4496250"/>
            <a:ext cx="166689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7795350">
            <a:off x="4520381" y="4485868"/>
            <a:ext cx="170690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339402" y="1417285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198" y="1610571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6841237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00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37165" y="374598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889" y="394954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41005" y="374598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2466" y="3925834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1313197" y="141242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061" y="1509410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485606" y="5530270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9227" y="5614520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378977">
            <a:off x="6518167" y="3597772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149936">
            <a:off x="6466012" y="2282945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975434">
            <a:off x="3517159" y="2354949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991211">
            <a:off x="3321794" y="3630824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9" y="3496417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0" y="4392603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1" y="2206499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5592943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2" y="1530391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3" y="3888053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6" y="2264147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11" y="350978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7" y="4372737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6287298" y="2834640"/>
            <a:ext cx="0" cy="1159617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803011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900676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6287298" y="4018217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987593" y="384757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987593" y="1650825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99897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232446" y="165082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23244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</p:cNvCxnSpPr>
          <p:nvPr/>
        </p:nvCxnSpPr>
        <p:spPr>
          <a:xfrm flipV="1">
            <a:off x="7248516" y="2553807"/>
            <a:ext cx="983928" cy="1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1612446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1612445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979280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979279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8484223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8484222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884050" y="3994257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4707-FFFF-B945-10A7-78F20BFB1D5A}"/>
              </a:ext>
            </a:extLst>
          </p:cNvPr>
          <p:cNvSpPr/>
          <p:nvPr/>
        </p:nvSpPr>
        <p:spPr>
          <a:xfrm>
            <a:off x="1695572" y="384757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39" name="Picture 38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0B72EEB-4E3E-E8BF-C8CA-469F38171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384757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D387199-86B9-884C-429D-A43B471CDAEF}"/>
              </a:ext>
            </a:extLst>
          </p:cNvPr>
          <p:cNvSpPr/>
          <p:nvPr/>
        </p:nvSpPr>
        <p:spPr>
          <a:xfrm>
            <a:off x="290721" y="179792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023EEEB5-48AB-41FB-569D-86B97094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4" y="2172149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79BE67-931B-A5A7-6D65-672371AD88D8}"/>
              </a:ext>
            </a:extLst>
          </p:cNvPr>
          <p:cNvSpPr/>
          <p:nvPr/>
        </p:nvSpPr>
        <p:spPr>
          <a:xfrm>
            <a:off x="276403" y="3577153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45" name="Picture 44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0F4E3073-FD12-2508-83AF-91231EE9A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72" y="2172149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B68917B-82AE-45D2-B3C2-1875F4572276}"/>
              </a:ext>
            </a:extLst>
          </p:cNvPr>
          <p:cNvSpPr/>
          <p:nvPr/>
        </p:nvSpPr>
        <p:spPr>
          <a:xfrm>
            <a:off x="1695572" y="3577152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91B131-150E-0922-85AA-CFFAA882B375}"/>
              </a:ext>
            </a:extLst>
          </p:cNvPr>
          <p:cNvSpPr/>
          <p:nvPr/>
        </p:nvSpPr>
        <p:spPr>
          <a:xfrm>
            <a:off x="3100419" y="357715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Giulio Cocci</a:t>
            </a:r>
          </a:p>
        </p:txBody>
      </p:sp>
      <p:pic>
        <p:nvPicPr>
          <p:cNvPr id="50" name="Picture 4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3DC399-6E40-AAE6-FED9-02C80A69E6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4" y="2172148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81470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2500</Words>
  <Application>Microsoft Office PowerPoint</Application>
  <PresentationFormat>Widescreen</PresentationFormat>
  <Paragraphs>221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Oma Toma</cp:lastModifiedBy>
  <cp:revision>407</cp:revision>
  <dcterms:created xsi:type="dcterms:W3CDTF">2023-05-01T09:13:01Z</dcterms:created>
  <dcterms:modified xsi:type="dcterms:W3CDTF">2023-05-18T12:44:43Z</dcterms:modified>
</cp:coreProperties>
</file>